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_rels/notesSlide1.xml.rels" ContentType="application/vnd.openxmlformats-package.relationships+xml"/>
  <Override PartName="/ppt/media/image1.png" ContentType="image/png"/>
  <Override PartName="/ppt/media/image9.png" ContentType="image/png"/>
  <Override PartName="/ppt/media/image2.png" ContentType="image/png"/>
  <Override PartName="/ppt/media/image17.jpeg" ContentType="image/jpe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8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9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9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9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9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54BE59DC-FBC3-44DC-9A52-F28F46CC5F95}"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sldImg"/>
          </p:nvPr>
        </p:nvSpPr>
        <p:spPr>
          <a:xfrm>
            <a:off x="685800" y="1143000"/>
            <a:ext cx="5485680" cy="3085560"/>
          </a:xfrm>
          <a:prstGeom prst="rect">
            <a:avLst/>
          </a:prstGeom>
        </p:spPr>
      </p:sp>
      <p:sp>
        <p:nvSpPr>
          <p:cNvPr id="147" name="PlaceHolder 2"/>
          <p:cNvSpPr>
            <a:spLocks noGrp="1"/>
          </p:cNvSpPr>
          <p:nvPr>
            <p:ph type="body"/>
          </p:nvPr>
        </p:nvSpPr>
        <p:spPr>
          <a:xfrm>
            <a:off x="685800" y="4400640"/>
            <a:ext cx="5485680" cy="3599640"/>
          </a:xfrm>
          <a:prstGeom prst="rect">
            <a:avLst/>
          </a:prstGeom>
        </p:spPr>
        <p:txBody>
          <a:bodyPr lIns="0" rIns="0" tIns="0" bIns="0">
            <a:noAutofit/>
          </a:bodyPr>
          <a:p>
            <a:endParaRPr b="0" lang="en-US" sz="2000" spc="-1" strike="noStrike">
              <a:latin typeface="Arial"/>
            </a:endParaRPr>
          </a:p>
        </p:txBody>
      </p:sp>
      <p:sp>
        <p:nvSpPr>
          <p:cNvPr id="148" name="CustomShape 3"/>
          <p:cNvSpPr/>
          <p:nvPr/>
        </p:nvSpPr>
        <p:spPr>
          <a:xfrm>
            <a:off x="3884760" y="8685360"/>
            <a:ext cx="2971080" cy="457920"/>
          </a:xfrm>
          <a:prstGeom prst="rect">
            <a:avLst/>
          </a:prstGeom>
          <a:noFill/>
          <a:ln>
            <a:noFill/>
          </a:ln>
        </p:spPr>
        <p:style>
          <a:lnRef idx="0"/>
          <a:fillRef idx="0"/>
          <a:effectRef idx="0"/>
          <a:fontRef idx="minor"/>
        </p:style>
        <p:txBody>
          <a:bodyPr lIns="90000" rIns="90000" tIns="45000" bIns="45000" anchor="b">
            <a:noAutofit/>
          </a:bodyPr>
          <a:p>
            <a:pPr algn="r">
              <a:lnSpc>
                <a:spcPct val="100000"/>
              </a:lnSpc>
            </a:pPr>
            <a:fld id="{75BAF30B-C921-47BF-9C3A-5751562B6DE2}" type="slidenum">
              <a:rPr b="0" lang="en-IN" sz="1200" spc="-1" strike="noStrike">
                <a:solidFill>
                  <a:srgbClr val="000000"/>
                </a:solidFill>
                <a:latin typeface="+mn-lt"/>
                <a:ea typeface="+mn-ea"/>
              </a:rPr>
              <a:t>2</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a:noFill/>
          </a:ln>
        </p:spPr>
      </p:pic>
      <p:pic>
        <p:nvPicPr>
          <p:cNvPr id="1" name="Picture 6" descr=""/>
          <p:cNvPicPr/>
          <p:nvPr/>
        </p:nvPicPr>
        <p:blipFill>
          <a:blip r:embed="rId4"/>
          <a:srcRect l="35647" t="0" r="0" b="0"/>
          <a:stretch/>
        </p:blipFill>
        <p:spPr>
          <a:xfrm>
            <a:off x="0" y="2892240"/>
            <a:ext cx="1521720" cy="2364840"/>
          </a:xfrm>
          <a:prstGeom prst="rect">
            <a:avLst/>
          </a:prstGeom>
          <a:ln>
            <a:noFill/>
          </a:ln>
        </p:spPr>
      </p:pic>
      <p:sp>
        <p:nvSpPr>
          <p:cNvPr id="2" name="CustomShape 1"/>
          <p:cNvSpPr/>
          <p:nvPr/>
        </p:nvSpPr>
        <p:spPr>
          <a:xfrm>
            <a:off x="8609040" y="1676520"/>
            <a:ext cx="2818800" cy="281880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a:noFill/>
          </a:ln>
        </p:spPr>
      </p:pic>
      <p:pic>
        <p:nvPicPr>
          <p:cNvPr id="4" name="Picture 9" descr=""/>
          <p:cNvPicPr/>
          <p:nvPr/>
        </p:nvPicPr>
        <p:blipFill>
          <a:blip r:embed="rId6"/>
          <a:srcRect l="0" t="0" r="0" b="23333"/>
          <a:stretch/>
        </p:blipFill>
        <p:spPr>
          <a:xfrm>
            <a:off x="8605800" y="6095880"/>
            <a:ext cx="992880" cy="761400"/>
          </a:xfrm>
          <a:prstGeom prst="rect">
            <a:avLst/>
          </a:prstGeom>
          <a:ln>
            <a:noFill/>
          </a:ln>
        </p:spPr>
      </p:pic>
      <p:sp>
        <p:nvSpPr>
          <p:cNvPr id="5" name="CustomShape 2"/>
          <p:cNvSpPr/>
          <p:nvPr/>
        </p:nvSpPr>
        <p:spPr>
          <a:xfrm>
            <a:off x="10437840" y="0"/>
            <a:ext cx="685080" cy="114228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46200" y="452880"/>
            <a:ext cx="9403920" cy="139968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6320" cy="4187520"/>
          </a:xfrm>
          <a:prstGeom prst="rect">
            <a:avLst/>
          </a:prstGeom>
          <a:ln>
            <a:noFill/>
          </a:ln>
        </p:spPr>
      </p:pic>
      <p:pic>
        <p:nvPicPr>
          <p:cNvPr id="45" name="Picture 6" descr=""/>
          <p:cNvPicPr/>
          <p:nvPr/>
        </p:nvPicPr>
        <p:blipFill>
          <a:blip r:embed="rId4"/>
          <a:srcRect l="35647" t="0" r="0" b="0"/>
          <a:stretch/>
        </p:blipFill>
        <p:spPr>
          <a:xfrm>
            <a:off x="0" y="2892240"/>
            <a:ext cx="1521720" cy="2364840"/>
          </a:xfrm>
          <a:prstGeom prst="rect">
            <a:avLst/>
          </a:prstGeom>
          <a:ln>
            <a:noFill/>
          </a:ln>
        </p:spPr>
      </p:pic>
      <p:sp>
        <p:nvSpPr>
          <p:cNvPr id="46" name="CustomShape 1"/>
          <p:cNvSpPr/>
          <p:nvPr/>
        </p:nvSpPr>
        <p:spPr>
          <a:xfrm>
            <a:off x="8609040" y="1676520"/>
            <a:ext cx="2818800" cy="2818800"/>
          </a:xfrm>
          <a:prstGeom prst="ellipse">
            <a:avLst/>
          </a:prstGeom>
          <a:gradFill rotWithShape="0">
            <a:gsLst>
              <a:gs pos="0">
                <a:srgbClr val="50b9c1"/>
              </a:gs>
              <a:gs pos="100000">
                <a:srgbClr val="50b9c1"/>
              </a:gs>
            </a:gsLst>
            <a:path path="circle">
              <a:fillToRect l="50000" t="50000" r="50000" b="50000"/>
            </a:path>
          </a:gra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7" name="Picture 8" descr=""/>
          <p:cNvPicPr/>
          <p:nvPr/>
        </p:nvPicPr>
        <p:blipFill>
          <a:blip r:embed="rId5"/>
          <a:srcRect l="0" t="28812" r="0" b="0"/>
          <a:stretch/>
        </p:blipFill>
        <p:spPr>
          <a:xfrm>
            <a:off x="7999560" y="0"/>
            <a:ext cx="1602720" cy="1140840"/>
          </a:xfrm>
          <a:prstGeom prst="rect">
            <a:avLst/>
          </a:prstGeom>
          <a:ln>
            <a:noFill/>
          </a:ln>
        </p:spPr>
      </p:pic>
      <p:pic>
        <p:nvPicPr>
          <p:cNvPr id="48" name="Picture 9" descr=""/>
          <p:cNvPicPr/>
          <p:nvPr/>
        </p:nvPicPr>
        <p:blipFill>
          <a:blip r:embed="rId6"/>
          <a:srcRect l="0" t="0" r="0" b="23333"/>
          <a:stretch/>
        </p:blipFill>
        <p:spPr>
          <a:xfrm>
            <a:off x="8605800" y="6095880"/>
            <a:ext cx="992880" cy="761400"/>
          </a:xfrm>
          <a:prstGeom prst="rect">
            <a:avLst/>
          </a:prstGeom>
          <a:ln>
            <a:noFill/>
          </a:ln>
        </p:spPr>
      </p:pic>
      <p:sp>
        <p:nvSpPr>
          <p:cNvPr id="49" name="CustomShape 2"/>
          <p:cNvSpPr/>
          <p:nvPr/>
        </p:nvSpPr>
        <p:spPr>
          <a:xfrm>
            <a:off x="10437840" y="0"/>
            <a:ext cx="685080" cy="1142280"/>
          </a:xfrm>
          <a:prstGeom prst="rect">
            <a:avLst/>
          </a:prstGeom>
          <a:solidFill>
            <a:schemeClr val="accent1"/>
          </a:solidFill>
          <a:ln>
            <a:noFill/>
          </a:ln>
          <a:effectLst>
            <a:outerShdw blurRad="3810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752760" y="149400"/>
            <a:ext cx="8825040" cy="33289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IN" sz="7200" spc="-1" strike="noStrike" u="sng">
                <a:solidFill>
                  <a:srgbClr val="ebebeb"/>
                </a:solidFill>
                <a:uFillTx/>
                <a:latin typeface="Century Gothic"/>
              </a:rPr>
              <a:t>Chat bots</a:t>
            </a:r>
            <a:endParaRPr b="0" lang="en-US" sz="7200" spc="-1" strike="noStrike">
              <a:latin typeface="Arial"/>
            </a:endParaRPr>
          </a:p>
        </p:txBody>
      </p:sp>
      <p:sp>
        <p:nvSpPr>
          <p:cNvPr id="95" name="CustomShape 2"/>
          <p:cNvSpPr/>
          <p:nvPr/>
        </p:nvSpPr>
        <p:spPr>
          <a:xfrm>
            <a:off x="548640" y="3840480"/>
            <a:ext cx="8138160" cy="8607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001"/>
              </a:spcBef>
            </a:pPr>
            <a:r>
              <a:rPr b="0" lang="en-US" sz="2000" spc="-1" strike="noStrike" cap="all">
                <a:solidFill>
                  <a:srgbClr val="f5e2a9"/>
                </a:solidFill>
                <a:latin typeface="Century Gothic"/>
              </a:rPr>
              <a:t>A computer program that can </a:t>
            </a:r>
            <a:r>
              <a:rPr b="1" i="1" lang="en-US" sz="2000" spc="-1" strike="noStrike" cap="all">
                <a:solidFill>
                  <a:srgbClr val="f5e2a9"/>
                </a:solidFill>
                <a:latin typeface="Century Gothic"/>
              </a:rPr>
              <a:t>talk</a:t>
            </a:r>
            <a:r>
              <a:rPr b="0" lang="en-US" sz="2000" spc="-1" strike="noStrike" cap="all">
                <a:solidFill>
                  <a:srgbClr val="f5e2a9"/>
                </a:solidFill>
                <a:latin typeface="Century Gothic"/>
              </a:rPr>
              <a:t> to humans in natural languagE</a:t>
            </a:r>
            <a:endParaRPr b="0" lang="en-US" sz="2000" spc="-1" strike="noStrike">
              <a:latin typeface="Arial"/>
            </a:endParaRPr>
          </a:p>
        </p:txBody>
      </p:sp>
      <p:pic>
        <p:nvPicPr>
          <p:cNvPr id="96" name="Picture 4" descr=""/>
          <p:cNvPicPr/>
          <p:nvPr/>
        </p:nvPicPr>
        <p:blipFill>
          <a:blip r:embed="rId1"/>
          <a:stretch/>
        </p:blipFill>
        <p:spPr>
          <a:xfrm>
            <a:off x="5346360" y="1888920"/>
            <a:ext cx="1717200" cy="1717200"/>
          </a:xfrm>
          <a:prstGeom prst="rect">
            <a:avLst/>
          </a:prstGeom>
          <a:ln>
            <a:noFill/>
          </a:ln>
        </p:spPr>
      </p:pic>
      <p:sp>
        <p:nvSpPr>
          <p:cNvPr id="97" name="CustomShape 3"/>
          <p:cNvSpPr/>
          <p:nvPr/>
        </p:nvSpPr>
        <p:spPr>
          <a:xfrm>
            <a:off x="10352520" y="274320"/>
            <a:ext cx="837360" cy="82296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2C26D39A-0EE9-438F-9D07-F61E2FA02DB3}"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1432440" y="5716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u="sng">
                <a:solidFill>
                  <a:srgbClr val="ebebeb"/>
                </a:solidFill>
                <a:uFillTx/>
                <a:latin typeface="Century Gothic"/>
              </a:rPr>
              <a:t>Natural Language Processing</a:t>
            </a:r>
            <a:endParaRPr b="0" lang="en-US" sz="4200" spc="-1" strike="noStrike">
              <a:latin typeface="Arial"/>
            </a:endParaRPr>
          </a:p>
        </p:txBody>
      </p:sp>
      <p:sp>
        <p:nvSpPr>
          <p:cNvPr id="127"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1" lang="en-US" sz="2000" spc="-1" strike="noStrike">
                <a:solidFill>
                  <a:srgbClr val="ffffff"/>
                </a:solidFill>
                <a:latin typeface="Century Gothic"/>
              </a:rPr>
              <a:t>Context: </a:t>
            </a:r>
            <a:endParaRPr b="0" lang="en-US" sz="2000" spc="-1" strike="noStrike">
              <a:latin typeface="Arial"/>
            </a:endParaRPr>
          </a:p>
          <a:p>
            <a:pPr>
              <a:lnSpc>
                <a:spcPct val="100000"/>
              </a:lnSpc>
              <a:spcBef>
                <a:spcPts val="1001"/>
              </a:spcBef>
            </a:pPr>
            <a:r>
              <a:rPr b="1" lang="en-US" sz="2000" spc="-1" strike="noStrike">
                <a:solidFill>
                  <a:srgbClr val="ffffff"/>
                </a:solidFill>
                <a:latin typeface="Century Gothic"/>
              </a:rPr>
              <a:t>              </a:t>
            </a:r>
            <a:r>
              <a:rPr b="0" lang="en-US" sz="2000" spc="-1" strike="noStrike">
                <a:solidFill>
                  <a:srgbClr val="ffffff"/>
                </a:solidFill>
                <a:latin typeface="Century Gothic"/>
              </a:rPr>
              <a:t>When a natural language understanding algorithm examines a sentence, it doesn’t have the historical backdrop of the user’s text conversation. This implies that, if it gets a response to a question it has been recently asked, it won’t recall the inquiry. So, the phases during the conversation of chat are separately stored. It can either be banners like “Ordering Pizza”. Or could include other parameters like “Domino’s: Restaurant”. With context, you can easily relate expectations with the necessity of comprehending the last question.</a:t>
            </a:r>
            <a:endParaRPr b="0" lang="en-US" sz="2000" spc="-1" strike="noStrike">
              <a:latin typeface="Arial"/>
            </a:endParaRPr>
          </a:p>
        </p:txBody>
      </p:sp>
      <p:sp>
        <p:nvSpPr>
          <p:cNvPr id="128"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379DF8AC-D1A3-4ECA-8D52-D33560B12729}"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143244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u="sng">
                <a:solidFill>
                  <a:srgbClr val="ebebeb"/>
                </a:solidFill>
                <a:uFillTx/>
                <a:latin typeface="Century Gothic"/>
              </a:rPr>
              <a:t>Natural Language Processing</a:t>
            </a:r>
            <a:endParaRPr b="0" lang="en-US" sz="4200" spc="-1" strike="noStrike">
              <a:latin typeface="Arial"/>
            </a:endParaRPr>
          </a:p>
        </p:txBody>
      </p:sp>
      <p:sp>
        <p:nvSpPr>
          <p:cNvPr id="130"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1" lang="en-US" sz="2000" spc="-1" strike="noStrike">
                <a:solidFill>
                  <a:srgbClr val="ffffff"/>
                </a:solidFill>
                <a:latin typeface="Century Gothic"/>
              </a:rPr>
              <a:t>Expectations: </a:t>
            </a:r>
            <a:endParaRPr b="0" lang="en-US" sz="2000" spc="-1" strike="noStrike">
              <a:latin typeface="Arial"/>
            </a:endParaRPr>
          </a:p>
          <a:p>
            <a:pPr>
              <a:lnSpc>
                <a:spcPct val="100000"/>
              </a:lnSpc>
              <a:spcBef>
                <a:spcPts val="1001"/>
              </a:spcBef>
            </a:pPr>
            <a:r>
              <a:rPr b="1" lang="en-US" sz="2000" spc="-1" strike="noStrike">
                <a:solidFill>
                  <a:srgbClr val="ffffff"/>
                </a:solidFill>
                <a:latin typeface="Century Gothic"/>
              </a:rPr>
              <a:t>                </a:t>
            </a:r>
            <a:r>
              <a:rPr b="0" lang="en-US" sz="2000" spc="-1" strike="noStrike">
                <a:solidFill>
                  <a:srgbClr val="ffffff"/>
                </a:solidFill>
                <a:latin typeface="Century Gothic"/>
              </a:rPr>
              <a:t>This is what a chatbot must fulfill when the customer says sends an inquiry. Which can be the same for different inquiries. For example, the goal triggered for, “I want to purchase a white pair of shoes”, and “Do you have white shoes? I want to purchase them” or “show me a white pair of shoes”, is the same: a list of shops selling white shoes. Hence, all user typing text show a single command which is the identifying tag; white shoes.</a:t>
            </a:r>
            <a:endParaRPr b="0" lang="en-US" sz="2000" spc="-1" strike="noStrike">
              <a:latin typeface="Arial"/>
            </a:endParaRPr>
          </a:p>
        </p:txBody>
      </p:sp>
      <p:sp>
        <p:nvSpPr>
          <p:cNvPr id="131"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E0FA3F43-1FD4-453C-8BDC-542831669D45}"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N" sz="4200" spc="-1" strike="noStrike" u="sng">
                <a:solidFill>
                  <a:srgbClr val="ebebeb"/>
                </a:solidFill>
                <a:uFillTx/>
                <a:latin typeface="Century Gothic"/>
              </a:rPr>
              <a:t>Working</a:t>
            </a:r>
            <a:endParaRPr b="0" lang="en-US" sz="4200" spc="-1" strike="noStrike">
              <a:latin typeface="Arial"/>
            </a:endParaRPr>
          </a:p>
        </p:txBody>
      </p:sp>
      <p:pic>
        <p:nvPicPr>
          <p:cNvPr id="133" name="Picture 3" descr=""/>
          <p:cNvPicPr/>
          <p:nvPr/>
        </p:nvPicPr>
        <p:blipFill>
          <a:blip r:embed="rId1"/>
          <a:srcRect l="0" t="0" r="0" b="10367"/>
          <a:stretch/>
        </p:blipFill>
        <p:spPr>
          <a:xfrm>
            <a:off x="1379880" y="1783080"/>
            <a:ext cx="7936200" cy="4031640"/>
          </a:xfrm>
          <a:prstGeom prst="rect">
            <a:avLst/>
          </a:prstGeom>
          <a:ln>
            <a:noFill/>
          </a:ln>
        </p:spPr>
      </p:pic>
      <p:sp>
        <p:nvSpPr>
          <p:cNvPr id="134" name="CustomShape 2"/>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C65CB595-0DCF-4253-9CDD-C00AAE45D9D5}"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200" spc="-1" strike="noStrike" u="sng">
                <a:solidFill>
                  <a:srgbClr val="ebebeb"/>
                </a:solidFill>
                <a:uFillTx/>
                <a:latin typeface="Century Gothic"/>
              </a:rPr>
              <a:t>How to create bot in Facebook messenger : </a:t>
            </a:r>
            <a:endParaRPr b="0" lang="en-US" sz="4200" spc="-1" strike="noStrike">
              <a:latin typeface="Arial"/>
            </a:endParaRPr>
          </a:p>
        </p:txBody>
      </p:sp>
      <p:sp>
        <p:nvSpPr>
          <p:cNvPr id="136"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 </a:t>
            </a:r>
            <a:r>
              <a:rPr b="0" lang="en-US" sz="2000" spc="-1" strike="noStrike">
                <a:solidFill>
                  <a:srgbClr val="ffffff"/>
                </a:solidFill>
                <a:latin typeface="Century Gothic"/>
              </a:rPr>
              <a:t>First create the Facebook app at Facebook developer site.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 </a:t>
            </a:r>
            <a:r>
              <a:rPr b="0" lang="en-US" sz="2000" spc="-1" strike="noStrike">
                <a:solidFill>
                  <a:srgbClr val="ffffff"/>
                </a:solidFill>
                <a:latin typeface="Century Gothic"/>
              </a:rPr>
              <a:t>Select your page , you will get page access token that will be used later</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it-IT" sz="2000" spc="-1" strike="noStrike">
                <a:solidFill>
                  <a:srgbClr val="ffffff"/>
                </a:solidFill>
                <a:latin typeface="Century Gothic"/>
              </a:rPr>
              <a:t>For AI agent:   • Api.ai • Bostify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These are the Natural Language Understanding platform.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Call back generated by any of them , will have to submit to our Facebook app and your bot is ready .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 </a:t>
            </a:r>
            <a:r>
              <a:rPr b="0" lang="en-US" sz="2000" spc="-1" strike="noStrike">
                <a:solidFill>
                  <a:srgbClr val="ffffff"/>
                </a:solidFill>
                <a:latin typeface="Century Gothic"/>
              </a:rPr>
              <a:t>To make your Messenger bot public, submit your app for approval in the 'App Review for Messenger' section on the Messenger page of your Facebook app.</a:t>
            </a:r>
            <a:endParaRPr b="0" lang="en-US" sz="2000" spc="-1" strike="noStrike">
              <a:latin typeface="Arial"/>
            </a:endParaRPr>
          </a:p>
        </p:txBody>
      </p:sp>
      <p:sp>
        <p:nvSpPr>
          <p:cNvPr id="137"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D25E2DCC-4DCE-4F5F-9956-64116527F9C6}"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u="sng">
                <a:solidFill>
                  <a:srgbClr val="ebebeb"/>
                </a:solidFill>
                <a:uFillTx/>
                <a:latin typeface="Century Gothic"/>
              </a:rPr>
              <a:t>  </a:t>
            </a:r>
            <a:r>
              <a:rPr b="0" lang="en-IN" sz="4200" spc="-1" strike="noStrike" u="sng">
                <a:solidFill>
                  <a:srgbClr val="ebebeb"/>
                </a:solidFill>
                <a:uFillTx/>
                <a:latin typeface="Century Gothic"/>
              </a:rPr>
              <a:t>Advantages To Use Of Chatbots</a:t>
            </a:r>
            <a:endParaRPr b="0" lang="en-US" sz="4200" spc="-1" strike="noStrike">
              <a:latin typeface="Arial"/>
            </a:endParaRPr>
          </a:p>
        </p:txBody>
      </p:sp>
      <p:sp>
        <p:nvSpPr>
          <p:cNvPr id="139"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457200" indent="-456480">
              <a:lnSpc>
                <a:spcPct val="100000"/>
              </a:lnSpc>
              <a:spcBef>
                <a:spcPts val="1001"/>
              </a:spcBef>
              <a:buClr>
                <a:srgbClr val="8ad0d6"/>
              </a:buClr>
              <a:buSzPct val="80000"/>
              <a:buFont typeface="Wingdings 3" charset="2"/>
              <a:buAutoNum type="arabicPeriod"/>
            </a:pPr>
            <a:r>
              <a:rPr b="1" lang="en-US" sz="2000" spc="-1" strike="noStrike">
                <a:solidFill>
                  <a:srgbClr val="ffffff"/>
                </a:solidFill>
                <a:latin typeface="Century Gothic"/>
              </a:rPr>
              <a:t>Keeping Up with the Trends: Being Present on Messaging Platforms</a:t>
            </a:r>
            <a:r>
              <a:rPr b="1" lang="en-IN" sz="2000" spc="-1" strike="noStrike">
                <a:solidFill>
                  <a:srgbClr val="ffffff"/>
                </a:solidFill>
                <a:latin typeface="Century Gothic"/>
              </a:rPr>
              <a:t>2. </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IN" sz="2000" spc="-1" strike="noStrike">
                <a:solidFill>
                  <a:srgbClr val="ffffff"/>
                </a:solidFill>
                <a:latin typeface="Century Gothic"/>
              </a:rPr>
              <a:t> </a:t>
            </a:r>
            <a:r>
              <a:rPr b="1" lang="en-IN" sz="2000" spc="-1" strike="noStrike">
                <a:solidFill>
                  <a:srgbClr val="ffffff"/>
                </a:solidFill>
                <a:latin typeface="Century Gothic"/>
              </a:rPr>
              <a:t>Improved Customer Service</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IN" sz="2000" spc="-1" strike="noStrike">
                <a:solidFill>
                  <a:srgbClr val="ffffff"/>
                </a:solidFill>
                <a:latin typeface="Century Gothic"/>
              </a:rPr>
              <a:t> </a:t>
            </a:r>
            <a:r>
              <a:rPr b="1" lang="en-IN" sz="2000" spc="-1" strike="noStrike">
                <a:solidFill>
                  <a:srgbClr val="ffffff"/>
                </a:solidFill>
                <a:latin typeface="Century Gothic"/>
              </a:rPr>
              <a:t>Increased Customer Engagement</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US" sz="2000" spc="-1" strike="noStrike">
                <a:solidFill>
                  <a:srgbClr val="ffffff"/>
                </a:solidFill>
                <a:latin typeface="Century Gothic"/>
              </a:rPr>
              <a:t> </a:t>
            </a:r>
            <a:r>
              <a:rPr b="1" lang="en-US" sz="2000" spc="-1" strike="noStrike">
                <a:solidFill>
                  <a:srgbClr val="ffffff"/>
                </a:solidFill>
                <a:latin typeface="Century Gothic"/>
              </a:rPr>
              <a:t>Monitoring Consumer Data &amp; Gaining Insights</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US" sz="2000" spc="-1" strike="noStrike">
                <a:solidFill>
                  <a:srgbClr val="ffffff"/>
                </a:solidFill>
                <a:latin typeface="Century Gothic"/>
              </a:rPr>
              <a:t> </a:t>
            </a:r>
            <a:r>
              <a:rPr b="1" lang="en-US" sz="2000" spc="-1" strike="noStrike">
                <a:solidFill>
                  <a:srgbClr val="ffffff"/>
                </a:solidFill>
                <a:latin typeface="Century Gothic"/>
              </a:rPr>
              <a:t>Better Lead Generation, Qualification and Nurturing</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US" sz="2000" spc="-1" strike="noStrike">
                <a:solidFill>
                  <a:srgbClr val="ffffff"/>
                </a:solidFill>
                <a:latin typeface="Century Gothic"/>
              </a:rPr>
              <a:t>Easier Approach to Global Markets</a:t>
            </a:r>
            <a:endParaRPr b="0" lang="en-US" sz="2000" spc="-1" strike="noStrike">
              <a:latin typeface="Arial"/>
            </a:endParaRPr>
          </a:p>
          <a:p>
            <a:pPr marL="457200" indent="-456480">
              <a:lnSpc>
                <a:spcPct val="100000"/>
              </a:lnSpc>
              <a:spcBef>
                <a:spcPts val="1001"/>
              </a:spcBef>
              <a:buClr>
                <a:srgbClr val="8ad0d6"/>
              </a:buClr>
              <a:buSzPct val="80000"/>
              <a:buFont typeface="Wingdings 3" charset="2"/>
              <a:buAutoNum type="arabicPeriod"/>
            </a:pPr>
            <a:r>
              <a:rPr b="1" lang="en-IN" sz="2000" spc="-1" strike="noStrike">
                <a:solidFill>
                  <a:srgbClr val="ffffff"/>
                </a:solidFill>
                <a:latin typeface="Century Gothic"/>
              </a:rPr>
              <a:t>Cost Savings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
        <p:nvSpPr>
          <p:cNvPr id="140"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E9529696-4AA5-45AC-8E8E-EF66E661311F}"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1194840" y="83664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i="1" lang="en-IN" sz="4200" spc="-1" strike="noStrike" u="sng">
                <a:solidFill>
                  <a:srgbClr val="ebebeb"/>
                </a:solidFill>
                <a:uFillTx/>
                <a:latin typeface="Century Gothic"/>
              </a:rPr>
              <a:t>Conclusion</a:t>
            </a:r>
            <a:endParaRPr b="0" lang="en-US" sz="4200" spc="-1" strike="noStrike">
              <a:latin typeface="Arial"/>
            </a:endParaRPr>
          </a:p>
        </p:txBody>
      </p:sp>
      <p:sp>
        <p:nvSpPr>
          <p:cNvPr id="142"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1001"/>
              </a:spcBef>
            </a:pP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best conversations are the ones where a lot is yet to be said. Chatbots are at that stage of their journey right now.</a:t>
            </a:r>
            <a:endParaRPr b="0" lang="en-US" sz="2000" spc="-1" strike="noStrike">
              <a:latin typeface="Arial"/>
            </a:endParaRPr>
          </a:p>
        </p:txBody>
      </p:sp>
      <p:sp>
        <p:nvSpPr>
          <p:cNvPr id="143"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818BC88E-A1B8-4F21-B458-CE1FD0F50021}"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3581280" y="283932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rPr>
              <a:t>Thank You !</a:t>
            </a:r>
            <a:endParaRPr b="0" lang="en-US" sz="4200" spc="-1" strike="noStrike">
              <a:latin typeface="Arial"/>
            </a:endParaRPr>
          </a:p>
        </p:txBody>
      </p:sp>
      <p:sp>
        <p:nvSpPr>
          <p:cNvPr id="145" name="CustomShape 2"/>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8AB1A06B-BEB7-4597-8724-57B48BFAFFC2}"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 name="" descr=""/>
          <p:cNvPicPr/>
          <p:nvPr/>
        </p:nvPicPr>
        <p:blipFill>
          <a:blip r:embed="rId1"/>
          <a:stretch/>
        </p:blipFill>
        <p:spPr>
          <a:xfrm>
            <a:off x="676080" y="1960560"/>
            <a:ext cx="3713040" cy="2035440"/>
          </a:xfrm>
          <a:prstGeom prst="rect">
            <a:avLst/>
          </a:prstGeom>
          <a:ln>
            <a:noFill/>
          </a:ln>
        </p:spPr>
      </p:pic>
      <p:pic>
        <p:nvPicPr>
          <p:cNvPr id="99" name="" descr=""/>
          <p:cNvPicPr/>
          <p:nvPr/>
        </p:nvPicPr>
        <p:blipFill>
          <a:blip r:embed="rId2"/>
          <a:stretch/>
        </p:blipFill>
        <p:spPr>
          <a:xfrm>
            <a:off x="8537400" y="2011680"/>
            <a:ext cx="2868120" cy="2011680"/>
          </a:xfrm>
          <a:prstGeom prst="rect">
            <a:avLst/>
          </a:prstGeom>
          <a:ln>
            <a:noFill/>
          </a:ln>
        </p:spPr>
      </p:pic>
      <p:pic>
        <p:nvPicPr>
          <p:cNvPr id="100" name="" descr=""/>
          <p:cNvPicPr/>
          <p:nvPr/>
        </p:nvPicPr>
        <p:blipFill>
          <a:blip r:embed="rId3"/>
          <a:stretch/>
        </p:blipFill>
        <p:spPr>
          <a:xfrm>
            <a:off x="7070760" y="4663440"/>
            <a:ext cx="3719160" cy="1554480"/>
          </a:xfrm>
          <a:prstGeom prst="rect">
            <a:avLst/>
          </a:prstGeom>
          <a:ln>
            <a:noFill/>
          </a:ln>
        </p:spPr>
      </p:pic>
      <p:pic>
        <p:nvPicPr>
          <p:cNvPr id="101" name="" descr=""/>
          <p:cNvPicPr/>
          <p:nvPr/>
        </p:nvPicPr>
        <p:blipFill>
          <a:blip r:embed="rId4"/>
          <a:stretch/>
        </p:blipFill>
        <p:spPr>
          <a:xfrm>
            <a:off x="5029200" y="1645920"/>
            <a:ext cx="2939400" cy="2011680"/>
          </a:xfrm>
          <a:prstGeom prst="rect">
            <a:avLst/>
          </a:prstGeom>
          <a:ln>
            <a:noFill/>
          </a:ln>
        </p:spPr>
      </p:pic>
      <p:pic>
        <p:nvPicPr>
          <p:cNvPr id="102" name="" descr=""/>
          <p:cNvPicPr/>
          <p:nvPr/>
        </p:nvPicPr>
        <p:blipFill>
          <a:blip r:embed="rId5"/>
          <a:stretch/>
        </p:blipFill>
        <p:spPr>
          <a:xfrm>
            <a:off x="3017520" y="4427640"/>
            <a:ext cx="2236680" cy="2064600"/>
          </a:xfrm>
          <a:prstGeom prst="rect">
            <a:avLst/>
          </a:prstGeom>
          <a:ln>
            <a:noFill/>
          </a:ln>
        </p:spPr>
      </p:pic>
      <p:sp>
        <p:nvSpPr>
          <p:cNvPr id="103" name="TextShape 1"/>
          <p:cNvSpPr txBox="1"/>
          <p:nvPr/>
        </p:nvSpPr>
        <p:spPr>
          <a:xfrm>
            <a:off x="5079960" y="3832200"/>
            <a:ext cx="2692440" cy="374040"/>
          </a:xfrm>
          <a:prstGeom prst="rect">
            <a:avLst/>
          </a:prstGeom>
          <a:noFill/>
          <a:ln>
            <a:noFill/>
          </a:ln>
        </p:spPr>
        <p:txBody>
          <a:bodyPr lIns="90000" rIns="90000" tIns="45000" bIns="45000">
            <a:noAutofit/>
          </a:bodyPr>
          <a:p>
            <a:r>
              <a:rPr b="1" lang="en-US" sz="2000" spc="-1" strike="noStrike">
                <a:solidFill>
                  <a:srgbClr val="ffffff"/>
                </a:solidFill>
                <a:latin typeface="Arial"/>
              </a:rPr>
              <a:t>Hi, 👋 I’m NATASHA</a:t>
            </a:r>
            <a:endParaRPr b="0" lang="en-US" sz="2000" spc="-1" strike="noStrike">
              <a:latin typeface="Arial"/>
            </a:endParaRPr>
          </a:p>
        </p:txBody>
      </p:sp>
      <p:sp>
        <p:nvSpPr>
          <p:cNvPr id="104" name="TextShape 2"/>
          <p:cNvSpPr txBox="1"/>
          <p:nvPr/>
        </p:nvSpPr>
        <p:spPr>
          <a:xfrm>
            <a:off x="914400" y="593640"/>
            <a:ext cx="6229440" cy="686520"/>
          </a:xfrm>
          <a:prstGeom prst="rect">
            <a:avLst/>
          </a:prstGeom>
          <a:noFill/>
          <a:ln>
            <a:noFill/>
          </a:ln>
        </p:spPr>
        <p:txBody>
          <a:bodyPr lIns="90000" rIns="90000" tIns="45000" bIns="45000">
            <a:noAutofit/>
          </a:bodyPr>
          <a:p>
            <a:r>
              <a:rPr b="1" lang="en-US" sz="4200" spc="-1" strike="noStrike" u="sng">
                <a:solidFill>
                  <a:srgbClr val="ebebeb"/>
                </a:solidFill>
                <a:uFillTx/>
                <a:latin typeface="Century Gothic"/>
              </a:rPr>
              <a:t>Examples</a:t>
            </a:r>
            <a:endParaRPr b="0" lang="en-US" sz="4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1188720" y="61200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200" spc="-1" strike="noStrike" u="sng">
                <a:solidFill>
                  <a:srgbClr val="ebebeb"/>
                </a:solidFill>
                <a:uFillTx/>
                <a:latin typeface="Century Gothic"/>
              </a:rPr>
              <a:t>Agenda</a:t>
            </a:r>
            <a:endParaRPr b="0" lang="en-US" sz="4200" spc="-1" strike="noStrike">
              <a:latin typeface="Arial"/>
            </a:endParaRPr>
          </a:p>
        </p:txBody>
      </p:sp>
      <p:sp>
        <p:nvSpPr>
          <p:cNvPr id="106"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Introduction</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Types of chatbots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History of chatbots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Working of chatbots</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NLP</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Advantages &amp; Disadvantages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Building Alexa skill </a:t>
            </a:r>
            <a:endParaRPr b="0" lang="en-US" sz="2000" spc="-1" strike="noStrike">
              <a:latin typeface="Arial"/>
            </a:endParaRPr>
          </a:p>
        </p:txBody>
      </p:sp>
      <p:sp>
        <p:nvSpPr>
          <p:cNvPr id="107"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C41AD546-9401-49A2-A6FE-97F774DF3868}"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783360" y="56232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200" spc="-1" strike="noStrike" u="sng">
                <a:solidFill>
                  <a:srgbClr val="ebebeb"/>
                </a:solidFill>
                <a:uFillTx/>
                <a:latin typeface="Century Gothic"/>
              </a:rPr>
              <a:t>Introduction</a:t>
            </a:r>
            <a:endParaRPr b="0" lang="en-US" sz="4200" spc="-1" strike="noStrike">
              <a:latin typeface="Arial"/>
            </a:endParaRPr>
          </a:p>
        </p:txBody>
      </p:sp>
      <p:sp>
        <p:nvSpPr>
          <p:cNvPr id="109" name="CustomShape 2"/>
          <p:cNvSpPr/>
          <p:nvPr/>
        </p:nvSpPr>
        <p:spPr>
          <a:xfrm>
            <a:off x="847440" y="196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Chat Bot: A computer program that can </a:t>
            </a:r>
            <a:r>
              <a:rPr b="1" i="1" lang="en-US" sz="2000" spc="-1" strike="noStrike">
                <a:solidFill>
                  <a:srgbClr val="ffffff"/>
                </a:solidFill>
                <a:latin typeface="Arial"/>
              </a:rPr>
              <a:t>talk</a:t>
            </a:r>
            <a:r>
              <a:rPr b="0" lang="en-US" sz="2000" spc="-1" strike="noStrike">
                <a:solidFill>
                  <a:srgbClr val="ffffff"/>
                </a:solidFill>
                <a:latin typeface="Arial"/>
              </a:rPr>
              <a:t> to humans in natural language!</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Uses Artificial Intelligence Markup Language (AIML) to represent knowledge.</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Can replace a human for monotonous jobs of answering queries, e.g. E-help desk</a:t>
            </a:r>
            <a:endParaRPr b="0" lang="en-US" sz="2000" spc="-1" strike="noStrike">
              <a:latin typeface="Arial"/>
            </a:endParaRPr>
          </a:p>
        </p:txBody>
      </p:sp>
      <p:sp>
        <p:nvSpPr>
          <p:cNvPr id="110"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B1A1539A-3548-4D11-B0A9-C4FF1D1CDCC9}"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783360" y="102744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IN" sz="4200" spc="-1" strike="noStrike" u="sng">
                <a:solidFill>
                  <a:srgbClr val="ebebeb"/>
                </a:solidFill>
                <a:uFillTx/>
                <a:latin typeface="Century Gothic"/>
              </a:rPr>
              <a:t>Types Of Chat Bots</a:t>
            </a:r>
            <a:endParaRPr b="0" lang="en-US" sz="4200" spc="-1" strike="noStrike">
              <a:latin typeface="Arial"/>
            </a:endParaRPr>
          </a:p>
        </p:txBody>
      </p:sp>
      <p:sp>
        <p:nvSpPr>
          <p:cNvPr id="112" name="CustomShape 2"/>
          <p:cNvSpPr/>
          <p:nvPr/>
        </p:nvSpPr>
        <p:spPr>
          <a:xfrm>
            <a:off x="875160" y="2427840"/>
            <a:ext cx="8946000" cy="292968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1" i="1" lang="en-US" sz="2000" spc="-1" strike="noStrike">
                <a:solidFill>
                  <a:srgbClr val="ffffff"/>
                </a:solidFill>
                <a:latin typeface="Century Gothic"/>
              </a:rPr>
              <a:t>Rule-based chatbots</a:t>
            </a:r>
            <a:r>
              <a:rPr b="0" lang="en-US" sz="2000" spc="-1" strike="noStrike">
                <a:solidFill>
                  <a:srgbClr val="ffffff"/>
                </a:solidFill>
                <a:latin typeface="Century Gothic"/>
              </a:rPr>
              <a:t> </a:t>
            </a:r>
            <a:endParaRPr b="0" lang="en-US" sz="2000" spc="-1" strike="noStrike">
              <a:latin typeface="Arial"/>
            </a:endParaRPr>
          </a:p>
          <a:p>
            <a:pPr>
              <a:lnSpc>
                <a:spcPct val="100000"/>
              </a:lnSpc>
              <a:spcBef>
                <a:spcPts val="1001"/>
              </a:spcBef>
            </a:pPr>
            <a:r>
              <a:rPr b="0" lang="en-US" sz="2000" spc="-1" strike="noStrike">
                <a:solidFill>
                  <a:srgbClr val="ffffff"/>
                </a:solidFill>
                <a:latin typeface="Century Gothic"/>
              </a:rPr>
              <a:t>                 </a:t>
            </a:r>
            <a:r>
              <a:rPr b="0" lang="en-US" sz="1800" spc="-1" strike="noStrike">
                <a:solidFill>
                  <a:srgbClr val="ffffff"/>
                </a:solidFill>
                <a:latin typeface="Century Gothic"/>
              </a:rPr>
              <a:t>that can respond to specific commands.</a:t>
            </a:r>
            <a:endParaRPr b="0" lang="en-US" sz="1800" spc="-1" strike="noStrike">
              <a:latin typeface="Arial"/>
            </a:endParaRPr>
          </a:p>
          <a:p>
            <a:pPr marL="343080" indent="-342360">
              <a:lnSpc>
                <a:spcPct val="100000"/>
              </a:lnSpc>
              <a:spcBef>
                <a:spcPts val="1001"/>
              </a:spcBef>
              <a:buClr>
                <a:srgbClr val="8ad0d6"/>
              </a:buClr>
              <a:buSzPct val="80000"/>
              <a:buFont typeface="Wingdings 3" charset="2"/>
              <a:buChar char=""/>
            </a:pPr>
            <a:r>
              <a:rPr b="1" i="1" lang="en-US" sz="2000" spc="-1" strike="noStrike">
                <a:solidFill>
                  <a:srgbClr val="ffffff"/>
                </a:solidFill>
                <a:latin typeface="Century Gothic"/>
              </a:rPr>
              <a:t>Artificial intelligence chatbots</a:t>
            </a:r>
            <a:r>
              <a:rPr b="1" lang="en-US" sz="2000" spc="-1" strike="noStrike">
                <a:solidFill>
                  <a:srgbClr val="ffffff"/>
                </a:solidFill>
                <a:latin typeface="Century Gothic"/>
              </a:rPr>
              <a:t> </a:t>
            </a:r>
            <a:endParaRPr b="0" lang="en-US" sz="2000" spc="-1" strike="noStrike">
              <a:latin typeface="Arial"/>
            </a:endParaRPr>
          </a:p>
          <a:p>
            <a:pPr>
              <a:lnSpc>
                <a:spcPct val="100000"/>
              </a:lnSpc>
              <a:spcBef>
                <a:spcPts val="1001"/>
              </a:spcBef>
            </a:pPr>
            <a:r>
              <a:rPr b="0" lang="en-US" sz="2000" spc="-1" strike="noStrike">
                <a:solidFill>
                  <a:srgbClr val="ffffff"/>
                </a:solidFill>
                <a:latin typeface="Century Gothic"/>
              </a:rPr>
              <a:t>                 </a:t>
            </a:r>
            <a:r>
              <a:rPr b="0" lang="en-US" sz="1800" spc="-1" strike="noStrike">
                <a:solidFill>
                  <a:srgbClr val="ffffff"/>
                </a:solidFill>
                <a:latin typeface="Century Gothic"/>
              </a:rPr>
              <a:t>that respond to natural language</a:t>
            </a:r>
            <a:r>
              <a:rPr b="0" lang="en-US" sz="2000" spc="-1" strike="noStrike">
                <a:solidFill>
                  <a:srgbClr val="ffffff"/>
                </a:solidFill>
                <a:latin typeface="Century Gothic"/>
              </a:rPr>
              <a:t>.</a:t>
            </a:r>
            <a:endParaRPr b="0" lang="en-US" sz="2000" spc="-1" strike="noStrike">
              <a:latin typeface="Arial"/>
            </a:endParaRPr>
          </a:p>
        </p:txBody>
      </p:sp>
      <p:sp>
        <p:nvSpPr>
          <p:cNvPr id="113"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A877B0C5-4103-43E9-ABD7-181A3384A185}"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200" spc="-1" strike="noStrike" u="sng">
                <a:solidFill>
                  <a:srgbClr val="ebebeb"/>
                </a:solidFill>
                <a:uFillTx/>
                <a:latin typeface="Century Gothic"/>
              </a:rPr>
              <a:t>How It All Started </a:t>
            </a:r>
            <a:endParaRPr b="0" lang="en-US" sz="4200" spc="-1" strike="noStrike">
              <a:latin typeface="Arial"/>
            </a:endParaRPr>
          </a:p>
        </p:txBody>
      </p:sp>
      <p:sp>
        <p:nvSpPr>
          <p:cNvPr id="115" name="CustomShape 2"/>
          <p:cNvSpPr/>
          <p:nvPr/>
        </p:nvSpPr>
        <p:spPr>
          <a:xfrm>
            <a:off x="774000" y="231804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Eliza – the first chat bot made by </a:t>
            </a:r>
            <a:r>
              <a:rPr b="0" i="1" lang="en-US" sz="2000" spc="-1" strike="noStrike">
                <a:solidFill>
                  <a:srgbClr val="ffffff"/>
                </a:solidFill>
                <a:latin typeface="Arial"/>
              </a:rPr>
              <a:t>Joseph Weizenbaum in 1960</a:t>
            </a:r>
            <a:r>
              <a:rPr b="0" lang="en-US" sz="2000" spc="-1" strike="noStrike">
                <a:solidFill>
                  <a:srgbClr val="ffffff"/>
                </a:solidFill>
                <a:latin typeface="Arial"/>
              </a:rPr>
              <a:t>.</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Arial"/>
              </a:rPr>
              <a:t>Working of Eliza is based on </a:t>
            </a:r>
            <a:endParaRPr b="0" lang="en-US" sz="20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Arial"/>
              </a:rPr>
              <a:t>Knowledge Representation </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Arial"/>
              </a:rPr>
              <a:t>Pattern Recognition </a:t>
            </a:r>
            <a:endParaRPr b="0" lang="en-US" sz="1800" spc="-1" strike="noStrike">
              <a:latin typeface="Arial"/>
            </a:endParaRPr>
          </a:p>
          <a:p>
            <a:pPr lvl="1" marL="743040" indent="-285120">
              <a:lnSpc>
                <a:spcPct val="100000"/>
              </a:lnSpc>
              <a:spcBef>
                <a:spcPts val="1001"/>
              </a:spcBef>
              <a:buClr>
                <a:srgbClr val="8ad0d6"/>
              </a:buClr>
              <a:buSzPct val="80000"/>
              <a:buFont typeface="Wingdings 3" charset="2"/>
              <a:buChar char=""/>
            </a:pPr>
            <a:r>
              <a:rPr b="0" lang="en-US" sz="1800" spc="-1" strike="noStrike">
                <a:solidFill>
                  <a:srgbClr val="ffffff"/>
                </a:solidFill>
                <a:latin typeface="Arial"/>
              </a:rPr>
              <a:t>Substitution of key words into known phrases.</a:t>
            </a:r>
            <a:endParaRPr b="0" lang="en-US" sz="1800" spc="-1" strike="noStrike">
              <a:latin typeface="Arial"/>
            </a:endParaRPr>
          </a:p>
        </p:txBody>
      </p:sp>
      <p:sp>
        <p:nvSpPr>
          <p:cNvPr id="116"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0A5E29E6-5F4A-48EB-AB22-EE9E5BB7C9B7}"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1" lang="en-US" sz="4200" spc="-1" strike="noStrike" u="sng">
                <a:solidFill>
                  <a:srgbClr val="ebebeb"/>
                </a:solidFill>
                <a:uFillTx/>
                <a:latin typeface="Century Gothic"/>
              </a:rPr>
              <a:t>How it works?</a:t>
            </a:r>
            <a:endParaRPr b="0" lang="en-US" sz="4200" spc="-1" strike="noStrike">
              <a:latin typeface="Arial"/>
            </a:endParaRPr>
          </a:p>
        </p:txBody>
      </p:sp>
      <p:sp>
        <p:nvSpPr>
          <p:cNvPr id="118"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A </a:t>
            </a:r>
            <a:r>
              <a:rPr b="1" lang="en-US" sz="2000" spc="-1" strike="noStrike">
                <a:solidFill>
                  <a:srgbClr val="ffffff"/>
                </a:solidFill>
                <a:latin typeface="Century Gothic"/>
              </a:rPr>
              <a:t>chatbot works</a:t>
            </a:r>
            <a:r>
              <a:rPr b="0" lang="en-US" sz="2000" spc="-1" strike="noStrike">
                <a:solidFill>
                  <a:srgbClr val="ffffff"/>
                </a:solidFill>
                <a:latin typeface="Century Gothic"/>
              </a:rPr>
              <a:t> in much the same way as a human manning a help desk. When a customer opens a chat dialogue to ask for assistance, the </a:t>
            </a:r>
            <a:r>
              <a:rPr b="1" lang="en-US" sz="2000" spc="-1" strike="noStrike">
                <a:solidFill>
                  <a:srgbClr val="ffffff"/>
                </a:solidFill>
                <a:latin typeface="Century Gothic"/>
              </a:rPr>
              <a:t>chatbot</a:t>
            </a:r>
            <a:r>
              <a:rPr b="0" lang="en-US" sz="2000" spc="-1" strike="noStrike">
                <a:solidFill>
                  <a:srgbClr val="ffffff"/>
                </a:solidFill>
                <a:latin typeface="Century Gothic"/>
              </a:rPr>
              <a:t> is the medium responding.</a:t>
            </a:r>
            <a:endParaRPr b="0" lang="en-US" sz="2000" spc="-1" strike="noStrike">
              <a:latin typeface="Arial"/>
            </a:endParaRPr>
          </a:p>
        </p:txBody>
      </p:sp>
      <p:sp>
        <p:nvSpPr>
          <p:cNvPr id="119"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C6338AFB-77DD-4C3A-8D9E-1FF6A6657800}"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 name="CustomShape 1"/>
          <p:cNvSpPr/>
          <p:nvPr/>
        </p:nvSpPr>
        <p:spPr>
          <a:xfrm>
            <a:off x="646200" y="4528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rPr>
              <a:t>   </a:t>
            </a:r>
            <a:r>
              <a:rPr b="0" lang="en-IN" sz="4200" spc="-1" strike="noStrike" u="sng">
                <a:solidFill>
                  <a:srgbClr val="ebebeb"/>
                </a:solidFill>
                <a:uFillTx/>
                <a:latin typeface="Century Gothic"/>
              </a:rPr>
              <a:t>Natural Language Processing</a:t>
            </a:r>
            <a:endParaRPr b="0" lang="en-US" sz="4200" spc="-1" strike="noStrike">
              <a:latin typeface="Arial"/>
            </a:endParaRPr>
          </a:p>
        </p:txBody>
      </p:sp>
      <p:sp>
        <p:nvSpPr>
          <p:cNvPr id="121" name="CustomShape 2"/>
          <p:cNvSpPr/>
          <p:nvPr/>
        </p:nvSpPr>
        <p:spPr>
          <a:xfrm>
            <a:off x="1103400" y="2053080"/>
            <a:ext cx="8946000" cy="419472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Natural language processing (NLP) is the ability of a computer program to understand human speech as it is spoken. NLP is a component of artificial intelligence .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It makes computer to perform useful tasks with the natural languages humans use.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 </a:t>
            </a:r>
            <a:r>
              <a:rPr b="0" lang="en-US" sz="2000" spc="-1" strike="noStrike">
                <a:solidFill>
                  <a:srgbClr val="ffffff"/>
                </a:solidFill>
                <a:latin typeface="Century Gothic"/>
              </a:rPr>
              <a:t>Current approaches to NLP are based on machine learning </a:t>
            </a:r>
            <a:endParaRPr b="0" lang="en-US" sz="2000" spc="-1" strike="noStrike">
              <a:latin typeface="Arial"/>
            </a:endParaRPr>
          </a:p>
          <a:p>
            <a:pPr marL="343080" indent="-342360">
              <a:lnSpc>
                <a:spcPct val="100000"/>
              </a:lnSpc>
              <a:spcBef>
                <a:spcPts val="1001"/>
              </a:spcBef>
              <a:buClr>
                <a:srgbClr val="8ad0d6"/>
              </a:buClr>
              <a:buSzPct val="80000"/>
              <a:buFont typeface="Wingdings 3" charset="2"/>
              <a:buChar char=""/>
            </a:pPr>
            <a:r>
              <a:rPr b="0" lang="en-US" sz="2000" spc="-1" strike="noStrike">
                <a:solidFill>
                  <a:srgbClr val="ffffff"/>
                </a:solidFill>
                <a:latin typeface="Century Gothic"/>
              </a:rPr>
              <a:t>The input and output of an NLP system can be − </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rPr>
              <a:t>Speech </a:t>
            </a:r>
            <a:endParaRPr b="0" lang="en-US" sz="2000" spc="-1" strike="noStrike">
              <a:latin typeface="Arial"/>
            </a:endParaRPr>
          </a:p>
          <a:p>
            <a:pPr lvl="1" marL="432000" indent="-216000">
              <a:lnSpc>
                <a:spcPct val="100000"/>
              </a:lnSpc>
              <a:spcBef>
                <a:spcPts val="1001"/>
              </a:spcBef>
              <a:buClr>
                <a:srgbClr val="000000"/>
              </a:buClr>
              <a:buSzPct val="45000"/>
              <a:buFont typeface="Wingdings" charset="2"/>
              <a:buChar char=""/>
            </a:pPr>
            <a:r>
              <a:rPr b="0" lang="en-US" sz="2000" spc="-1" strike="noStrike">
                <a:solidFill>
                  <a:srgbClr val="ffffff"/>
                </a:solidFill>
                <a:latin typeface="Century Gothic"/>
              </a:rPr>
              <a:t>Written Text</a:t>
            </a:r>
            <a:endParaRPr b="0" lang="en-US" sz="2000" spc="-1" strike="noStrike">
              <a:latin typeface="Arial"/>
            </a:endParaRPr>
          </a:p>
        </p:txBody>
      </p:sp>
      <p:sp>
        <p:nvSpPr>
          <p:cNvPr id="122"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F53AF70D-4160-44BE-A1F5-C1369B573503}"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CustomShape 1"/>
          <p:cNvSpPr/>
          <p:nvPr/>
        </p:nvSpPr>
        <p:spPr>
          <a:xfrm>
            <a:off x="1103400" y="242280"/>
            <a:ext cx="9403920" cy="139968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4200" spc="-1" strike="noStrike" u="sng">
                <a:solidFill>
                  <a:srgbClr val="ebebeb"/>
                </a:solidFill>
                <a:uFillTx/>
                <a:latin typeface="Century Gothic"/>
              </a:rPr>
              <a:t>NLP has 3 specific concepts as    follows</a:t>
            </a:r>
            <a:endParaRPr b="0" lang="en-US" sz="4200" spc="-1" strike="noStrike">
              <a:latin typeface="Arial"/>
            </a:endParaRPr>
          </a:p>
        </p:txBody>
      </p:sp>
      <p:sp>
        <p:nvSpPr>
          <p:cNvPr id="124" name="CustomShape 2"/>
          <p:cNvSpPr/>
          <p:nvPr/>
        </p:nvSpPr>
        <p:spPr>
          <a:xfrm>
            <a:off x="1561320" y="3040560"/>
            <a:ext cx="8946000" cy="2198160"/>
          </a:xfrm>
          <a:prstGeom prst="rect">
            <a:avLst/>
          </a:prstGeom>
          <a:noFill/>
          <a:ln>
            <a:noFill/>
          </a:ln>
        </p:spPr>
        <p:style>
          <a:lnRef idx="0"/>
          <a:fillRef idx="0"/>
          <a:effectRef idx="0"/>
          <a:fontRef idx="minor"/>
        </p:style>
        <p:txBody>
          <a:bodyPr lIns="90000" rIns="90000" tIns="45000" bIns="45000">
            <a:noAutofit/>
          </a:bodyPr>
          <a:p>
            <a:pPr marL="343080" indent="-342360">
              <a:lnSpc>
                <a:spcPct val="100000"/>
              </a:lnSpc>
              <a:spcBef>
                <a:spcPts val="1001"/>
              </a:spcBef>
              <a:buClr>
                <a:srgbClr val="8ad0d6"/>
              </a:buClr>
              <a:buSzPct val="80000"/>
              <a:buFont typeface="Wingdings 3" charset="2"/>
              <a:buChar char=""/>
            </a:pPr>
            <a:r>
              <a:rPr b="1" lang="en-US" sz="2000" spc="-1" strike="noStrike">
                <a:solidFill>
                  <a:srgbClr val="ffffff"/>
                </a:solidFill>
                <a:latin typeface="Century Gothic"/>
              </a:rPr>
              <a:t>Entities:</a:t>
            </a:r>
            <a:r>
              <a:rPr b="0" lang="en-US" sz="2000" spc="-1" strike="noStrike">
                <a:solidFill>
                  <a:srgbClr val="ffffff"/>
                </a:solidFill>
                <a:latin typeface="Century Gothic"/>
              </a:rPr>
              <a:t> </a:t>
            </a:r>
            <a:endParaRPr b="0" lang="en-US" sz="2000" spc="-1" strike="noStrike">
              <a:latin typeface="Arial"/>
            </a:endParaRPr>
          </a:p>
          <a:p>
            <a:pPr>
              <a:lnSpc>
                <a:spcPct val="100000"/>
              </a:lnSpc>
              <a:spcBef>
                <a:spcPts val="1001"/>
              </a:spcBef>
            </a:pPr>
            <a:r>
              <a:rPr b="0" lang="en-US" sz="2000" spc="-1" strike="noStrike">
                <a:solidFill>
                  <a:srgbClr val="ffffff"/>
                </a:solidFill>
                <a:latin typeface="Century Gothic"/>
              </a:rPr>
              <a:t>	</a:t>
            </a:r>
            <a:r>
              <a:rPr b="0" lang="en-US" sz="2000" spc="-1" strike="noStrike">
                <a:solidFill>
                  <a:srgbClr val="ffffff"/>
                </a:solidFill>
                <a:latin typeface="Century Gothic"/>
              </a:rPr>
              <a:t>	</a:t>
            </a:r>
            <a:r>
              <a:rPr b="0" lang="en-US" sz="2000" spc="-1" strike="noStrike">
                <a:solidFill>
                  <a:srgbClr val="ffffff"/>
                </a:solidFill>
                <a:latin typeface="Century Gothic"/>
              </a:rPr>
              <a:t>	</a:t>
            </a:r>
            <a:r>
              <a:rPr b="0" lang="en-US" sz="2000" spc="-1" strike="noStrike">
                <a:solidFill>
                  <a:srgbClr val="ffffff"/>
                </a:solidFill>
                <a:latin typeface="Century Gothic"/>
              </a:rPr>
              <a:t>This essentially represents an idea to your chatbot. For example, it may be a payment system in your E-commerce chatbot.</a:t>
            </a:r>
            <a:endParaRPr b="0" lang="en-US" sz="2000" spc="-1" strike="noStrike">
              <a:latin typeface="Arial"/>
            </a:endParaRPr>
          </a:p>
        </p:txBody>
      </p:sp>
      <p:sp>
        <p:nvSpPr>
          <p:cNvPr id="125" name="CustomShape 3"/>
          <p:cNvSpPr/>
          <p:nvPr/>
        </p:nvSpPr>
        <p:spPr>
          <a:xfrm>
            <a:off x="10352520" y="295560"/>
            <a:ext cx="837360" cy="76680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fld id="{547DA5BE-8E0B-42DF-BDC4-DCA3917FB17F}" type="slidenum">
              <a:rPr b="0" lang="en-IN" sz="2800" spc="-1" strike="noStrike">
                <a:solidFill>
                  <a:srgbClr val="ffffff"/>
                </a:solidFill>
                <a:latin typeface="Century Gothic"/>
              </a:rPr>
              <a:t>2</a:t>
            </a:fld>
            <a:endParaRPr b="0" lang="en-US" sz="2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1674</TotalTime>
  <Application>LibreOffice/6.4.1.2$Windows_X86_64 LibreOffice_project/4d224e95b98b138af42a64d84056446d09082932</Application>
  <Words>481</Words>
  <Paragraphs>87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2018-08-31T05:51:01Z</dcterms:created>
  <dc:creator>Mitul Patel</dc:creator>
  <dc:description/>
  <dc:language>en-US</dc:language>
  <cp:lastModifiedBy/>
  <dcterms:modified xsi:type="dcterms:W3CDTF">2020-09-02T19:07:54Z</dcterms:modified>
  <cp:revision>18</cp:revision>
  <dc:subject/>
  <dc:title>Chat bots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17</vt:i4>
  </property>
</Properties>
</file>